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6" r:id="rId5"/>
    <p:sldId id="271" r:id="rId6"/>
    <p:sldId id="272" r:id="rId7"/>
    <p:sldId id="269" r:id="rId8"/>
    <p:sldId id="270" r:id="rId9"/>
    <p:sldId id="259" r:id="rId10"/>
    <p:sldId id="267" r:id="rId11"/>
    <p:sldId id="265" r:id="rId12"/>
    <p:sldId id="268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D1747-6074-4C97-8BA1-EA3808C9160C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2AC5A-3686-4E4F-BCE2-FBDA1C9BF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5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4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7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9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5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3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1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6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5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38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AC5A-3686-4E4F-BCE2-FBDA1C9BF1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1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EDF-AEDB-44F3-810B-ED54A90C96BC}" type="datetime1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9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C523-7A17-438A-9901-4C1C6BDA9C5B}" type="datetime1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9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20B3-E5E2-4A99-9CFF-470259A90E88}" type="datetime1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512-4A26-490C-AFFE-D88D8E95DDAE}" type="datetime1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6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1EC6-E2FE-4BC2-854C-E80C5A477372}" type="datetime1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4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0023-9C9F-4DDE-A19E-33779E8021F1}" type="datetime1">
              <a:rPr lang="en-GB" smtClean="0"/>
              <a:t>02/08/2019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7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5C48-E940-4A95-B1DB-8F422C4D8840}" type="datetime1">
              <a:rPr lang="en-GB" smtClean="0"/>
              <a:t>02/08/2019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2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1AF-818A-486B-8DD5-E0330B4574F1}" type="datetime1">
              <a:rPr lang="en-GB" smtClean="0"/>
              <a:t>02/08/2019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0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C60-E0EE-4CD7-A85B-35EA5D98A126}" type="datetime1">
              <a:rPr lang="en-GB" smtClean="0"/>
              <a:t>02/08/2019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2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4CBE-4F40-4152-A59F-357823398C2B}" type="datetime1">
              <a:rPr lang="en-GB" smtClean="0"/>
              <a:t>02/08/2019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21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0806-3CCD-4318-A3AF-F55ABA958A26}" type="datetime1">
              <a:rPr lang="en-GB" smtClean="0"/>
              <a:t>02/08/2019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3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6B7C-FD25-49A3-923C-D8BC0B0AF31D}" type="datetime1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A7DC-2193-46C2-92ED-58CE69C7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7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8/may/08/slaves-working-in-uk-construction-and-car-washes-report-fin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heckyourpay.campaign.gov.uk/?utm_campaign=naming-shaming&amp;utm_source=gov.uk&amp;utm_medium=referral&amp;utm_content=pn-090318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tizensadvice.org.uk/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://www.acas.org.uk/index.aspx?articleid=1461" TargetMode="External"/><Relationship Id="rId4" Type="http://schemas.openxmlformats.org/officeDocument/2006/relationships/hyperlink" Target="http://www.gla.gov.uk/i-am-a/i-am-a-worker/" TargetMode="Externa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8/may/08/slaves-working-in-uk-construction-and-car-washes-report-finds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658" y="129127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Know your employment rights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056" y="3847791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+mj-lt"/>
              </a:rPr>
              <a:t>Preventing Labour Abuse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5782678"/>
            <a:ext cx="1974272" cy="938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090" y="5841381"/>
            <a:ext cx="1502229" cy="88009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0263" y="6356350"/>
            <a:ext cx="11234057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74F0F-2980-4B6D-83D2-F763D8F5C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594" y="5721350"/>
            <a:ext cx="2828925" cy="100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613A9-9E70-42EE-A50E-ACBCF38A6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00" y="696913"/>
            <a:ext cx="2828925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FEBF5-7D49-496D-9729-E9F51B879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432" y="715963"/>
            <a:ext cx="28575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69278-B1AA-41D3-941A-48B83FDE4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5869" y="701675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6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en-GB" dirty="0"/>
          </a:p>
          <a:p>
            <a:endParaRPr lang="en-GB" dirty="0">
              <a:hlinkClick r:id="rId3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546" y="185738"/>
            <a:ext cx="4901514" cy="2707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33" y="3072881"/>
            <a:ext cx="5271469" cy="3752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243" y="915058"/>
            <a:ext cx="5016924" cy="52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6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5" y="365125"/>
            <a:ext cx="9976021" cy="1325563"/>
          </a:xfrm>
        </p:spPr>
        <p:txBody>
          <a:bodyPr/>
          <a:lstStyle/>
          <a:p>
            <a:r>
              <a:rPr lang="en-GB" dirty="0"/>
              <a:t>Who would you contact for advice or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97" y="6356350"/>
            <a:ext cx="11430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C2BA8-1BBE-4C58-95EF-1A1EA76D7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34" y="519695"/>
            <a:ext cx="1127601" cy="1505405"/>
          </a:xfrm>
          <a:prstGeom prst="rect">
            <a:avLst/>
          </a:prstGeom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EB5801A0-7BD8-4B97-8229-983F8D728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534" y="4144579"/>
            <a:ext cx="3686133" cy="1302858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03" y="1697329"/>
            <a:ext cx="2185919" cy="1416573"/>
          </a:xfrm>
          <a:prstGeom prst="rect">
            <a:avLst/>
          </a:prstGeom>
        </p:spPr>
      </p:pic>
      <p:pic>
        <p:nvPicPr>
          <p:cNvPr id="12" name="Picture 11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4894" y="1787723"/>
            <a:ext cx="4079445" cy="1956250"/>
          </a:xfrm>
          <a:prstGeom prst="rect">
            <a:avLst/>
          </a:prstGeom>
        </p:spPr>
      </p:pic>
      <p:pic>
        <p:nvPicPr>
          <p:cNvPr id="1026" name="Picture 2" descr="Acas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85" y="4385417"/>
            <a:ext cx="3287166" cy="10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0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Know your employment rights quiz?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" y="1370017"/>
            <a:ext cx="10515600" cy="458124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97" y="6356350"/>
            <a:ext cx="11430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5797258"/>
            <a:ext cx="1943611" cy="924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68" y="5841381"/>
            <a:ext cx="1502229" cy="880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0E7B8-A2C7-4E59-A157-AB939A0C9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15" y="291935"/>
            <a:ext cx="1021982" cy="1276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A0949-8010-4972-A529-3524997E6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638" y="2413941"/>
            <a:ext cx="3782723" cy="28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978BD23-7EAC-4641-9E6F-7B4DEA6C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081C84-297D-4291-93BF-D5BCC18BE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>
                <a:solidFill>
                  <a:srgbClr val="002060"/>
                </a:solidFill>
              </a:rPr>
              <a:t>Understand your employment rights as a worker in the UK</a:t>
            </a:r>
          </a:p>
          <a:p>
            <a:r>
              <a:rPr lang="en-GB" dirty="0">
                <a:solidFill>
                  <a:srgbClr val="002060"/>
                </a:solidFill>
              </a:rPr>
              <a:t>Recognise the different rates of the National Minimal Wage and National Living Wage</a:t>
            </a:r>
          </a:p>
          <a:p>
            <a:r>
              <a:rPr lang="en-GB" dirty="0">
                <a:solidFill>
                  <a:srgbClr val="002060"/>
                </a:solidFill>
              </a:rPr>
              <a:t>Recognise examples of worker exploitation </a:t>
            </a:r>
          </a:p>
          <a:p>
            <a:r>
              <a:rPr lang="en-GB" dirty="0">
                <a:solidFill>
                  <a:srgbClr val="002060"/>
                </a:solidFill>
              </a:rPr>
              <a:t>Know who to contact for help and advice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5782678"/>
            <a:ext cx="1974272" cy="938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090" y="5841381"/>
            <a:ext cx="1502229" cy="880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87292C-AB56-4FD6-A3D2-1E5FC6361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90" y="262804"/>
            <a:ext cx="16764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9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" y="1370017"/>
            <a:ext cx="10515600" cy="4581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Your employment rights in the UK</a:t>
            </a:r>
          </a:p>
          <a:p>
            <a:pPr marL="0" indent="0">
              <a:buNone/>
              <a:defRPr/>
            </a:pPr>
            <a:r>
              <a:rPr lang="en-GB" dirty="0"/>
              <a:t>You are entitled to:</a:t>
            </a:r>
          </a:p>
          <a:p>
            <a:pPr>
              <a:defRPr/>
            </a:pPr>
            <a:r>
              <a:rPr lang="en-GB" sz="2000" dirty="0">
                <a:solidFill>
                  <a:srgbClr val="002060"/>
                </a:solidFill>
              </a:rPr>
              <a:t>be paid the National Minimum Wage or National Living Wage</a:t>
            </a:r>
          </a:p>
          <a:p>
            <a:pPr>
              <a:defRPr/>
            </a:pPr>
            <a:r>
              <a:rPr lang="en-GB" sz="2000" dirty="0">
                <a:solidFill>
                  <a:srgbClr val="002060"/>
                </a:solidFill>
              </a:rPr>
              <a:t>rest breaks of 20mins if you work more than six hours a day</a:t>
            </a:r>
          </a:p>
          <a:p>
            <a:pPr>
              <a:defRPr/>
            </a:pPr>
            <a:r>
              <a:rPr lang="en-GB" sz="2000" dirty="0">
                <a:solidFill>
                  <a:srgbClr val="002060"/>
                </a:solidFill>
              </a:rPr>
              <a:t>paid holidays</a:t>
            </a:r>
          </a:p>
          <a:p>
            <a:pPr>
              <a:defRPr/>
            </a:pPr>
            <a:r>
              <a:rPr lang="en-GB" sz="2000" dirty="0">
                <a:solidFill>
                  <a:srgbClr val="002060"/>
                </a:solidFill>
              </a:rPr>
              <a:t>an itemised payslip which shows your gross pay and take home pay.  It should also list the amount and reason for any deductions taken from your pay. </a:t>
            </a:r>
          </a:p>
          <a:p>
            <a:pPr>
              <a:defRPr/>
            </a:pPr>
            <a:r>
              <a:rPr lang="en-GB" sz="2000" dirty="0">
                <a:solidFill>
                  <a:srgbClr val="002060"/>
                </a:solidFill>
              </a:rPr>
              <a:t>a safe working environment</a:t>
            </a:r>
          </a:p>
          <a:p>
            <a:pPr>
              <a:defRPr/>
            </a:pPr>
            <a:r>
              <a:rPr lang="en-GB" sz="2000" dirty="0">
                <a:solidFill>
                  <a:srgbClr val="002060"/>
                </a:solidFill>
              </a:rPr>
              <a:t>sick pay</a:t>
            </a:r>
          </a:p>
          <a:p>
            <a:pPr>
              <a:defRPr/>
            </a:pPr>
            <a:r>
              <a:rPr lang="en-GB" sz="2000" dirty="0">
                <a:solidFill>
                  <a:srgbClr val="002060"/>
                </a:solidFill>
              </a:rPr>
              <a:t>a copy of your terms and conditions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97" y="6356350"/>
            <a:ext cx="11430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5797258"/>
            <a:ext cx="1943611" cy="924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68" y="5841381"/>
            <a:ext cx="1502229" cy="880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0E7B8-A2C7-4E59-A157-AB939A0C9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15" y="291935"/>
            <a:ext cx="1021982" cy="12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06" y="15290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Terms and Conditions</a:t>
            </a:r>
          </a:p>
          <a:p>
            <a:r>
              <a:rPr lang="en-GB" dirty="0">
                <a:solidFill>
                  <a:srgbClr val="002060"/>
                </a:solidFill>
              </a:rPr>
              <a:t>This is an agreement between you and your employer. </a:t>
            </a:r>
          </a:p>
          <a:p>
            <a:r>
              <a:rPr lang="en-GB" dirty="0">
                <a:solidFill>
                  <a:srgbClr val="002060"/>
                </a:solidFill>
              </a:rPr>
              <a:t>If you have been employed for more than one month you must be given written details of your terms and conditions.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97" y="6356350"/>
            <a:ext cx="11430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6008083"/>
            <a:ext cx="1462869" cy="695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68" y="5841381"/>
            <a:ext cx="1502229" cy="880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0E7B8-A2C7-4E59-A157-AB939A0C9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15" y="291935"/>
            <a:ext cx="1021982" cy="1276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650336-2144-4D1E-BAF6-D2FC6AEC3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494" y="4043434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06" y="1529092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100" b="1" dirty="0"/>
              <a:t>Terms and Conditions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What information should be included?</a:t>
            </a:r>
          </a:p>
          <a:p>
            <a:r>
              <a:rPr lang="en-GB" dirty="0">
                <a:solidFill>
                  <a:srgbClr val="002060"/>
                </a:solidFill>
              </a:rPr>
              <a:t>Name</a:t>
            </a:r>
          </a:p>
          <a:p>
            <a:r>
              <a:rPr lang="en-GB" dirty="0">
                <a:solidFill>
                  <a:srgbClr val="002060"/>
                </a:solidFill>
              </a:rPr>
              <a:t>Who you work for</a:t>
            </a:r>
          </a:p>
          <a:p>
            <a:r>
              <a:rPr lang="en-GB" dirty="0">
                <a:solidFill>
                  <a:srgbClr val="002060"/>
                </a:solidFill>
              </a:rPr>
              <a:t>Type of work you will be doing</a:t>
            </a:r>
          </a:p>
          <a:p>
            <a:r>
              <a:rPr lang="en-GB" dirty="0">
                <a:solidFill>
                  <a:srgbClr val="002060"/>
                </a:solidFill>
              </a:rPr>
              <a:t>Date you started work</a:t>
            </a:r>
          </a:p>
          <a:p>
            <a:r>
              <a:rPr lang="en-GB" dirty="0">
                <a:solidFill>
                  <a:srgbClr val="002060"/>
                </a:solidFill>
              </a:rPr>
              <a:t>Place of work</a:t>
            </a:r>
          </a:p>
          <a:p>
            <a:r>
              <a:rPr lang="en-GB" dirty="0">
                <a:solidFill>
                  <a:srgbClr val="002060"/>
                </a:solidFill>
              </a:rPr>
              <a:t>Rate of pay</a:t>
            </a:r>
          </a:p>
          <a:p>
            <a:r>
              <a:rPr lang="en-GB" dirty="0">
                <a:solidFill>
                  <a:srgbClr val="002060"/>
                </a:solidFill>
              </a:rPr>
              <a:t>How often you will be paid</a:t>
            </a:r>
          </a:p>
          <a:p>
            <a:r>
              <a:rPr lang="en-GB" dirty="0">
                <a:solidFill>
                  <a:srgbClr val="002060"/>
                </a:solidFill>
              </a:rPr>
              <a:t>Hours of work</a:t>
            </a:r>
          </a:p>
          <a:p>
            <a:r>
              <a:rPr lang="en-GB" dirty="0">
                <a:solidFill>
                  <a:srgbClr val="002060"/>
                </a:solidFill>
              </a:rPr>
              <a:t>Holiday entitlement</a:t>
            </a:r>
          </a:p>
          <a:p>
            <a:r>
              <a:rPr lang="en-GB" dirty="0">
                <a:solidFill>
                  <a:srgbClr val="002060"/>
                </a:solidFill>
              </a:rPr>
              <a:t>Sick pay entitlement</a:t>
            </a:r>
          </a:p>
          <a:p>
            <a:r>
              <a:rPr lang="en-GB" dirty="0">
                <a:solidFill>
                  <a:srgbClr val="002060"/>
                </a:solidFill>
              </a:rPr>
              <a:t>Disciplinary procedures</a:t>
            </a:r>
          </a:p>
          <a:p>
            <a:r>
              <a:rPr lang="en-GB" dirty="0">
                <a:solidFill>
                  <a:srgbClr val="002060"/>
                </a:solidFill>
              </a:rPr>
              <a:t>Notice required if leaving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97" y="6356350"/>
            <a:ext cx="11430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6008083"/>
            <a:ext cx="1462869" cy="695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68" y="5841381"/>
            <a:ext cx="1502229" cy="880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0E7B8-A2C7-4E59-A157-AB939A0C9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15" y="291935"/>
            <a:ext cx="1021982" cy="1276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98187-A0C2-4359-B13A-67A13C3E4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222" y="2805762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4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06" y="15290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Hours of work</a:t>
            </a:r>
          </a:p>
          <a:p>
            <a:r>
              <a:rPr lang="en-GB" dirty="0">
                <a:solidFill>
                  <a:srgbClr val="002060"/>
                </a:solidFill>
              </a:rPr>
              <a:t>You should not have to work more than 48 hours per week including any overtime unless you have chosen to do so. </a:t>
            </a:r>
          </a:p>
          <a:p>
            <a:r>
              <a:rPr lang="en-GB" dirty="0">
                <a:solidFill>
                  <a:srgbClr val="002060"/>
                </a:solidFill>
              </a:rPr>
              <a:t>You are entitled to at least one day off per week or two days every two weeks.</a:t>
            </a:r>
          </a:p>
          <a:p>
            <a:r>
              <a:rPr lang="en-GB" dirty="0">
                <a:solidFill>
                  <a:srgbClr val="002060"/>
                </a:solidFill>
              </a:rPr>
              <a:t>If  you work for more than six hours a day you should have a rest break of at least 20 minutes.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97" y="6356350"/>
            <a:ext cx="11430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6008083"/>
            <a:ext cx="1462869" cy="695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68" y="5841381"/>
            <a:ext cx="1502229" cy="880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0E7B8-A2C7-4E59-A157-AB939A0C9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15" y="291935"/>
            <a:ext cx="1021982" cy="1276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5271D3-E9D5-4A87-B4DB-94B643AB0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093" y="4679477"/>
            <a:ext cx="2414359" cy="16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06" y="15290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b="1" dirty="0"/>
              <a:t>National Living Wage and the National Minimum Wage </a:t>
            </a:r>
          </a:p>
          <a:p>
            <a:endParaRPr lang="en-GB" altLang="en-US" sz="2000" b="1" dirty="0">
              <a:solidFill>
                <a:srgbClr val="002060"/>
              </a:solidFill>
            </a:endParaRPr>
          </a:p>
          <a:p>
            <a:r>
              <a:rPr lang="en-GB" altLang="en-US" dirty="0">
                <a:solidFill>
                  <a:srgbClr val="002060"/>
                </a:solidFill>
              </a:rPr>
              <a:t>The National Minimum Wage (NMW) is the minimum pay per hour most workers under the age of 25 are entitled to by law.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The government's National Living Wage (NLW) is the minimum pay per hour most workers aged 25 and over are entitled to by law.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97" y="6356350"/>
            <a:ext cx="11430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6008083"/>
            <a:ext cx="1462869" cy="695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68" y="5841381"/>
            <a:ext cx="1502229" cy="880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0E7B8-A2C7-4E59-A157-AB939A0C9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15" y="291935"/>
            <a:ext cx="1021982" cy="1276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4FA347-2CE0-467D-B14C-4602485AB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746" y="4368080"/>
            <a:ext cx="2661082" cy="17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06" y="152909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altLang="en-US" sz="2000" b="1" dirty="0"/>
          </a:p>
          <a:p>
            <a:pPr marL="0" indent="0" algn="ctr">
              <a:buNone/>
            </a:pPr>
            <a:r>
              <a:rPr lang="en-GB" altLang="en-US" b="1" dirty="0"/>
              <a:t>Current rates April 2019</a:t>
            </a:r>
          </a:p>
          <a:p>
            <a:pPr marL="0" indent="0" algn="ctr">
              <a:buNone/>
            </a:pPr>
            <a:endParaRPr lang="en-GB" altLang="en-US" sz="2000" dirty="0"/>
          </a:p>
          <a:p>
            <a:pPr marL="0" indent="0" algn="ctr">
              <a:buNone/>
            </a:pPr>
            <a:r>
              <a:rPr lang="en-GB" altLang="en-US" sz="2000" dirty="0"/>
              <a:t>25 and over	21 to 24		18 to 20		Under 18	Apprentice</a:t>
            </a:r>
          </a:p>
          <a:p>
            <a:pPr marL="0" indent="0" algn="ctr">
              <a:buNone/>
            </a:pPr>
            <a:r>
              <a:rPr lang="en-GB" altLang="en-US" sz="2000" b="1" dirty="0">
                <a:solidFill>
                  <a:srgbClr val="002060"/>
                </a:solidFill>
              </a:rPr>
              <a:t>£8.21		£7.70		£6.15		£4.35		£3.90</a:t>
            </a:r>
          </a:p>
          <a:p>
            <a:pPr marL="0" indent="0" algn="ctr">
              <a:buNone/>
            </a:pPr>
            <a:endParaRPr lang="en-GB" altLang="en-US" sz="1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100" b="1" dirty="0" err="1"/>
              <a:t>Nb</a:t>
            </a: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100" b="1" dirty="0"/>
              <a:t>The rates change every April.</a:t>
            </a:r>
          </a:p>
          <a:p>
            <a:pPr marL="0" indent="0">
              <a:spcBef>
                <a:spcPts val="0"/>
              </a:spcBef>
              <a:buNone/>
            </a:pPr>
            <a:endParaRPr lang="en-GB" altLang="en-US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100" b="1" dirty="0"/>
              <a:t>Apprentices are entitled to the apprentice rate if they’re either:</a:t>
            </a:r>
          </a:p>
          <a:p>
            <a:pPr>
              <a:spcBef>
                <a:spcPts val="0"/>
              </a:spcBef>
            </a:pPr>
            <a:r>
              <a:rPr lang="en-GB" altLang="en-US" sz="1100" dirty="0"/>
              <a:t>aged under 19</a:t>
            </a:r>
          </a:p>
          <a:p>
            <a:pPr>
              <a:spcBef>
                <a:spcPts val="0"/>
              </a:spcBef>
            </a:pPr>
            <a:r>
              <a:rPr lang="en-GB" altLang="en-US" sz="1100" dirty="0"/>
              <a:t>aged 19 or over and in the first year of their apprenticeship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97" y="6356350"/>
            <a:ext cx="11430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6008083"/>
            <a:ext cx="1462869" cy="695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68" y="5841381"/>
            <a:ext cx="1502229" cy="880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0E7B8-A2C7-4E59-A157-AB939A0C9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15" y="291935"/>
            <a:ext cx="1021982" cy="1276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C5966B-E0E0-4CBB-8316-269800C84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0508" y="3810226"/>
            <a:ext cx="3524827" cy="19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How might an employer exploit you?</a:t>
            </a:r>
          </a:p>
          <a:p>
            <a:r>
              <a:rPr lang="en-GB" dirty="0">
                <a:solidFill>
                  <a:srgbClr val="002060"/>
                </a:solidFill>
              </a:rPr>
              <a:t>What kind of companies might exploit you?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97" y="6356350"/>
            <a:ext cx="11430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5797258"/>
            <a:ext cx="1974272" cy="938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468" y="5841381"/>
            <a:ext cx="1502229" cy="880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C2BA8-1BBE-4C58-95EF-1A1EA76D7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02" y="577557"/>
            <a:ext cx="1847850" cy="2466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CC6335-6A8A-4032-B471-842012596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6578" y="3616033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392</Words>
  <Application>Microsoft Office PowerPoint</Application>
  <PresentationFormat>Widescreen</PresentationFormat>
  <Paragraphs>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Know your employment rights</vt:lpstr>
      <vt:lpstr>Objectives</vt:lpstr>
      <vt:lpstr>Think?</vt:lpstr>
      <vt:lpstr>Think?</vt:lpstr>
      <vt:lpstr>Think?</vt:lpstr>
      <vt:lpstr>Think?</vt:lpstr>
      <vt:lpstr>Think?</vt:lpstr>
      <vt:lpstr>Think?</vt:lpstr>
      <vt:lpstr>Discuss</vt:lpstr>
      <vt:lpstr>PowerPoint Presentation</vt:lpstr>
      <vt:lpstr>Who would you contact for advice or help?</vt:lpstr>
      <vt:lpstr>Know your employment rights quiz?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Locke, Vicki</dc:creator>
  <cp:lastModifiedBy>Hanson Frank (GLAA)</cp:lastModifiedBy>
  <cp:revision>56</cp:revision>
  <cp:lastPrinted>2018-07-03T10:57:53Z</cp:lastPrinted>
  <dcterms:created xsi:type="dcterms:W3CDTF">2016-05-09T08:37:55Z</dcterms:created>
  <dcterms:modified xsi:type="dcterms:W3CDTF">2019-08-02T10:57:56Z</dcterms:modified>
</cp:coreProperties>
</file>