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1" r:id="rId3"/>
    <p:sldId id="257" r:id="rId4"/>
    <p:sldId id="266" r:id="rId5"/>
    <p:sldId id="267" r:id="rId6"/>
    <p:sldId id="259" r:id="rId7"/>
    <p:sldId id="258" r:id="rId8"/>
    <p:sldId id="263" r:id="rId9"/>
    <p:sldId id="268" r:id="rId10"/>
    <p:sldId id="264" r:id="rId11"/>
    <p:sldId id="265" r:id="rId12"/>
    <p:sldId id="269" r:id="rId13"/>
    <p:sldId id="262"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F0D1747-6074-4C97-8BA1-EA3808C9160C}" type="datetimeFigureOut">
              <a:rPr lang="en-GB" smtClean="0"/>
              <a:t>23/08/2018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092AC5A-3686-4E4F-BCE2-FBDA1C9BF166}" type="slidenum">
              <a:rPr lang="en-GB" smtClean="0"/>
              <a:t>‹#›</a:t>
            </a:fld>
            <a:endParaRPr lang="en-GB"/>
          </a:p>
        </p:txBody>
      </p:sp>
    </p:spTree>
    <p:extLst>
      <p:ext uri="{BB962C8B-B14F-4D97-AF65-F5344CB8AC3E}">
        <p14:creationId xmlns:p14="http://schemas.microsoft.com/office/powerpoint/2010/main" val="2236358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1</a:t>
            </a:fld>
            <a:endParaRPr lang="en-GB"/>
          </a:p>
        </p:txBody>
      </p:sp>
    </p:spTree>
    <p:extLst>
      <p:ext uri="{BB962C8B-B14F-4D97-AF65-F5344CB8AC3E}">
        <p14:creationId xmlns:p14="http://schemas.microsoft.com/office/powerpoint/2010/main" val="1623448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10</a:t>
            </a:fld>
            <a:endParaRPr lang="en-GB"/>
          </a:p>
        </p:txBody>
      </p:sp>
    </p:spTree>
    <p:extLst>
      <p:ext uri="{BB962C8B-B14F-4D97-AF65-F5344CB8AC3E}">
        <p14:creationId xmlns:p14="http://schemas.microsoft.com/office/powerpoint/2010/main" val="3160453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11</a:t>
            </a:fld>
            <a:endParaRPr lang="en-GB"/>
          </a:p>
        </p:txBody>
      </p:sp>
    </p:spTree>
    <p:extLst>
      <p:ext uri="{BB962C8B-B14F-4D97-AF65-F5344CB8AC3E}">
        <p14:creationId xmlns:p14="http://schemas.microsoft.com/office/powerpoint/2010/main" val="623597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12</a:t>
            </a:fld>
            <a:endParaRPr lang="en-GB"/>
          </a:p>
        </p:txBody>
      </p:sp>
    </p:spTree>
    <p:extLst>
      <p:ext uri="{BB962C8B-B14F-4D97-AF65-F5344CB8AC3E}">
        <p14:creationId xmlns:p14="http://schemas.microsoft.com/office/powerpoint/2010/main" val="2877917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13</a:t>
            </a:fld>
            <a:endParaRPr lang="en-GB"/>
          </a:p>
        </p:txBody>
      </p:sp>
    </p:spTree>
    <p:extLst>
      <p:ext uri="{BB962C8B-B14F-4D97-AF65-F5344CB8AC3E}">
        <p14:creationId xmlns:p14="http://schemas.microsoft.com/office/powerpoint/2010/main" val="4100242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2</a:t>
            </a:fld>
            <a:endParaRPr lang="en-GB"/>
          </a:p>
        </p:txBody>
      </p:sp>
    </p:spTree>
    <p:extLst>
      <p:ext uri="{BB962C8B-B14F-4D97-AF65-F5344CB8AC3E}">
        <p14:creationId xmlns:p14="http://schemas.microsoft.com/office/powerpoint/2010/main" val="1850241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3</a:t>
            </a:fld>
            <a:endParaRPr lang="en-GB"/>
          </a:p>
        </p:txBody>
      </p:sp>
    </p:spTree>
    <p:extLst>
      <p:ext uri="{BB962C8B-B14F-4D97-AF65-F5344CB8AC3E}">
        <p14:creationId xmlns:p14="http://schemas.microsoft.com/office/powerpoint/2010/main" val="2280332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4</a:t>
            </a:fld>
            <a:endParaRPr lang="en-GB"/>
          </a:p>
        </p:txBody>
      </p:sp>
    </p:spTree>
    <p:extLst>
      <p:ext uri="{BB962C8B-B14F-4D97-AF65-F5344CB8AC3E}">
        <p14:creationId xmlns:p14="http://schemas.microsoft.com/office/powerpoint/2010/main" val="4149916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5</a:t>
            </a:fld>
            <a:endParaRPr lang="en-GB"/>
          </a:p>
        </p:txBody>
      </p:sp>
    </p:spTree>
    <p:extLst>
      <p:ext uri="{BB962C8B-B14F-4D97-AF65-F5344CB8AC3E}">
        <p14:creationId xmlns:p14="http://schemas.microsoft.com/office/powerpoint/2010/main" val="1042113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6</a:t>
            </a:fld>
            <a:endParaRPr lang="en-GB"/>
          </a:p>
        </p:txBody>
      </p:sp>
    </p:spTree>
    <p:extLst>
      <p:ext uri="{BB962C8B-B14F-4D97-AF65-F5344CB8AC3E}">
        <p14:creationId xmlns:p14="http://schemas.microsoft.com/office/powerpoint/2010/main" val="2649019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7</a:t>
            </a:fld>
            <a:endParaRPr lang="en-GB"/>
          </a:p>
        </p:txBody>
      </p:sp>
    </p:spTree>
    <p:extLst>
      <p:ext uri="{BB962C8B-B14F-4D97-AF65-F5344CB8AC3E}">
        <p14:creationId xmlns:p14="http://schemas.microsoft.com/office/powerpoint/2010/main" val="3621709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8</a:t>
            </a:fld>
            <a:endParaRPr lang="en-GB"/>
          </a:p>
        </p:txBody>
      </p:sp>
    </p:spTree>
    <p:extLst>
      <p:ext uri="{BB962C8B-B14F-4D97-AF65-F5344CB8AC3E}">
        <p14:creationId xmlns:p14="http://schemas.microsoft.com/office/powerpoint/2010/main" val="775320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92AC5A-3686-4E4F-BCE2-FBDA1C9BF166}" type="slidenum">
              <a:rPr lang="en-GB" smtClean="0"/>
              <a:t>9</a:t>
            </a:fld>
            <a:endParaRPr lang="en-GB"/>
          </a:p>
        </p:txBody>
      </p:sp>
    </p:spTree>
    <p:extLst>
      <p:ext uri="{BB962C8B-B14F-4D97-AF65-F5344CB8AC3E}">
        <p14:creationId xmlns:p14="http://schemas.microsoft.com/office/powerpoint/2010/main" val="3112442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F9FEDF-AEDB-44F3-810B-ED54A90C96BC}" type="datetime1">
              <a:rPr lang="en-GB" smtClean="0"/>
              <a:t>23/08/2018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2132096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19C523-7A17-438A-9901-4C1C6BDA9C5B}" type="datetime1">
              <a:rPr lang="en-GB" smtClean="0"/>
              <a:t>23/08/2018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411459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1020B3-E5E2-4A99-9CFF-470259A90E88}" type="datetime1">
              <a:rPr lang="en-GB" smtClean="0"/>
              <a:t>23/08/2018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47017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6212512-4A26-490C-AFFE-D88D8E95DDAE}" type="datetime1">
              <a:rPr lang="en-GB" smtClean="0"/>
              <a:t>23/08/2018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154046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311EC6-E2FE-4BC2-854C-E80C5A477372}" type="datetime1">
              <a:rPr lang="en-GB" smtClean="0"/>
              <a:t>23/08/2018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196064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9870023-9C9F-4DDE-A19E-33779E8021F1}" type="datetime1">
              <a:rPr lang="en-GB" smtClean="0"/>
              <a:t>23/08/2018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2966972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4785C48-E940-4A95-B1DB-8F422C4D8840}" type="datetime1">
              <a:rPr lang="en-GB" smtClean="0"/>
              <a:t>23/08/2018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3275028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0DDC1AF-818A-486B-8DD5-E0330B4574F1}" type="datetime1">
              <a:rPr lang="en-GB" smtClean="0"/>
              <a:t>23/08/2018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2319700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344C60-E0EE-4CD7-A85B-35EA5D98A126}" type="datetime1">
              <a:rPr lang="en-GB" smtClean="0"/>
              <a:t>23/08/2018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181552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5B4CBE-4F40-4152-A59F-357823398C2B}" type="datetime1">
              <a:rPr lang="en-GB" smtClean="0"/>
              <a:t>23/08/2018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2390215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420806-3CCD-4318-A3AF-F55ABA958A26}" type="datetime1">
              <a:rPr lang="en-GB" smtClean="0"/>
              <a:t>23/08/2018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8EA7DC-2193-46C2-92ED-58CE69C7A157}" type="slidenum">
              <a:rPr lang="en-GB" smtClean="0"/>
              <a:t>‹#›</a:t>
            </a:fld>
            <a:endParaRPr lang="en-GB"/>
          </a:p>
        </p:txBody>
      </p:sp>
    </p:spTree>
    <p:extLst>
      <p:ext uri="{BB962C8B-B14F-4D97-AF65-F5344CB8AC3E}">
        <p14:creationId xmlns:p14="http://schemas.microsoft.com/office/powerpoint/2010/main" val="2168433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36B7C-FD25-49A3-923C-D8BC0B0AF31D}" type="datetime1">
              <a:rPr lang="en-GB" smtClean="0"/>
              <a:t>23/08/2018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8EA7DC-2193-46C2-92ED-58CE69C7A157}" type="slidenum">
              <a:rPr lang="en-GB" smtClean="0"/>
              <a:t>‹#›</a:t>
            </a:fld>
            <a:endParaRPr lang="en-GB"/>
          </a:p>
        </p:txBody>
      </p:sp>
    </p:spTree>
    <p:extLst>
      <p:ext uri="{BB962C8B-B14F-4D97-AF65-F5344CB8AC3E}">
        <p14:creationId xmlns:p14="http://schemas.microsoft.com/office/powerpoint/2010/main" val="2729075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theguardian.com/uk-news/2016/dec/20/gangmasters-agree-1m-payout-to-settle-modern-slavery-claim" TargetMode="External"/><Relationship Id="rId7"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gif"/><Relationship Id="rId4" Type="http://schemas.openxmlformats.org/officeDocument/2006/relationships/hyperlink" Target="https://www.theguardian.com/uk-news/2018/jun/28/british-nurse-guilty-of-sex-trafficking-nigerian-women-to-germany"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gif"/><Relationship Id="rId7"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9.jp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hyperlink" Target="https://create.kahoot.it/details/modern-day-slavery-labour-exploitation/488d2e6e-b152-41ed-b34b-617dae1de0e8" TargetMode="External"/><Relationship Id="rId7"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gif"/><Relationship Id="rId4" Type="http://schemas.openxmlformats.org/officeDocument/2006/relationships/hyperlink" Target="https://www.theguardian.com/uk-news/2016/dec/20/gangmasters-agree-1m-payout-to-settle-modern-slavery-clai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national-minimum-wage-rat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7.jpg"/><Relationship Id="rId5" Type="http://schemas.openxmlformats.org/officeDocument/2006/relationships/image" Target="../media/image2.png"/><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youtu.be/rzAdegIDBho" TargetMode="External"/><Relationship Id="rId7"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gif"/><Relationship Id="rId4" Type="http://schemas.openxmlformats.org/officeDocument/2006/relationships/hyperlink" Target="https://youtu.be/d9tN6FM28w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Modern Day Slavery</a:t>
            </a:r>
          </a:p>
        </p:txBody>
      </p:sp>
      <p:sp>
        <p:nvSpPr>
          <p:cNvPr id="3" name="Subtitle 2"/>
          <p:cNvSpPr>
            <a:spLocks noGrp="1"/>
          </p:cNvSpPr>
          <p:nvPr>
            <p:ph type="subTitle" idx="1"/>
          </p:nvPr>
        </p:nvSpPr>
        <p:spPr/>
        <p:txBody>
          <a:bodyPr>
            <a:normAutofit/>
          </a:bodyPr>
          <a:lstStyle/>
          <a:p>
            <a:r>
              <a:rPr lang="en-GB" sz="6000" dirty="0">
                <a:latin typeface="+mj-lt"/>
              </a:rPr>
              <a:t>Preventing Labour Abuse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0263" y="5782678"/>
            <a:ext cx="1974272" cy="938797"/>
          </a:xfrm>
          <a:prstGeom prst="rect">
            <a:avLst/>
          </a:prstGeom>
        </p:spPr>
      </p:pic>
      <p:pic>
        <p:nvPicPr>
          <p:cNvPr id="8" name="Picture 7"/>
          <p:cNvPicPr>
            <a:picLocks noChangeAspect="1"/>
          </p:cNvPicPr>
          <p:nvPr/>
        </p:nvPicPr>
        <p:blipFill>
          <a:blip r:embed="rId4"/>
          <a:stretch>
            <a:fillRect/>
          </a:stretch>
        </p:blipFill>
        <p:spPr>
          <a:xfrm>
            <a:off x="10202090" y="5841381"/>
            <a:ext cx="1502229" cy="880094"/>
          </a:xfrm>
          <a:prstGeom prst="rect">
            <a:avLst/>
          </a:prstGeom>
        </p:spPr>
      </p:pic>
      <p:sp>
        <p:nvSpPr>
          <p:cNvPr id="7" name="Footer Placeholder 6"/>
          <p:cNvSpPr>
            <a:spLocks noGrp="1"/>
          </p:cNvSpPr>
          <p:nvPr>
            <p:ph type="ftr" sz="quarter" idx="11"/>
          </p:nvPr>
        </p:nvSpPr>
        <p:spPr>
          <a:xfrm>
            <a:off x="470263" y="6356350"/>
            <a:ext cx="11234057" cy="365125"/>
          </a:xfrm>
        </p:spPr>
        <p:txBody>
          <a:bodyPr/>
          <a:lstStyle/>
          <a:p>
            <a:endParaRPr lang="en-GB" dirty="0"/>
          </a:p>
        </p:txBody>
      </p:sp>
      <p:pic>
        <p:nvPicPr>
          <p:cNvPr id="4" name="Picture 3">
            <a:extLst>
              <a:ext uri="{FF2B5EF4-FFF2-40B4-BE49-F238E27FC236}">
                <a16:creationId xmlns:a16="http://schemas.microsoft.com/office/drawing/2014/main" id="{E9E74F0F-2980-4B6D-83D2-F763D8F5C200}"/>
              </a:ext>
            </a:extLst>
          </p:cNvPr>
          <p:cNvPicPr>
            <a:picLocks noChangeAspect="1"/>
          </p:cNvPicPr>
          <p:nvPr/>
        </p:nvPicPr>
        <p:blipFill>
          <a:blip r:embed="rId5"/>
          <a:stretch>
            <a:fillRect/>
          </a:stretch>
        </p:blipFill>
        <p:spPr>
          <a:xfrm>
            <a:off x="4506594" y="5721350"/>
            <a:ext cx="2828925" cy="1000125"/>
          </a:xfrm>
          <a:prstGeom prst="rect">
            <a:avLst/>
          </a:prstGeom>
        </p:spPr>
      </p:pic>
      <p:pic>
        <p:nvPicPr>
          <p:cNvPr id="5" name="Picture 4">
            <a:extLst>
              <a:ext uri="{FF2B5EF4-FFF2-40B4-BE49-F238E27FC236}">
                <a16:creationId xmlns:a16="http://schemas.microsoft.com/office/drawing/2014/main" id="{94D613A9-9E70-42EE-A50E-ACBCF38A6A03}"/>
              </a:ext>
            </a:extLst>
          </p:cNvPr>
          <p:cNvPicPr>
            <a:picLocks noChangeAspect="1"/>
          </p:cNvPicPr>
          <p:nvPr/>
        </p:nvPicPr>
        <p:blipFill>
          <a:blip r:embed="rId6"/>
          <a:stretch>
            <a:fillRect/>
          </a:stretch>
        </p:blipFill>
        <p:spPr>
          <a:xfrm>
            <a:off x="608300" y="696913"/>
            <a:ext cx="2828925" cy="1619250"/>
          </a:xfrm>
          <a:prstGeom prst="rect">
            <a:avLst/>
          </a:prstGeom>
        </p:spPr>
      </p:pic>
      <p:pic>
        <p:nvPicPr>
          <p:cNvPr id="9" name="Picture 8">
            <a:extLst>
              <a:ext uri="{FF2B5EF4-FFF2-40B4-BE49-F238E27FC236}">
                <a16:creationId xmlns:a16="http://schemas.microsoft.com/office/drawing/2014/main" id="{8BBFEBF5-7D49-496D-9729-E9F51B879CE0}"/>
              </a:ext>
            </a:extLst>
          </p:cNvPr>
          <p:cNvPicPr>
            <a:picLocks noChangeAspect="1"/>
          </p:cNvPicPr>
          <p:nvPr/>
        </p:nvPicPr>
        <p:blipFill>
          <a:blip r:embed="rId7"/>
          <a:stretch>
            <a:fillRect/>
          </a:stretch>
        </p:blipFill>
        <p:spPr>
          <a:xfrm>
            <a:off x="4644432" y="715963"/>
            <a:ext cx="2857500" cy="1600200"/>
          </a:xfrm>
          <a:prstGeom prst="rect">
            <a:avLst/>
          </a:prstGeom>
        </p:spPr>
      </p:pic>
      <p:pic>
        <p:nvPicPr>
          <p:cNvPr id="10" name="Picture 9">
            <a:extLst>
              <a:ext uri="{FF2B5EF4-FFF2-40B4-BE49-F238E27FC236}">
                <a16:creationId xmlns:a16="http://schemas.microsoft.com/office/drawing/2014/main" id="{B0969278-B1AA-41D3-941A-48B83FDE4CC7}"/>
              </a:ext>
            </a:extLst>
          </p:cNvPr>
          <p:cNvPicPr>
            <a:picLocks noChangeAspect="1"/>
          </p:cNvPicPr>
          <p:nvPr/>
        </p:nvPicPr>
        <p:blipFill>
          <a:blip r:embed="rId8"/>
          <a:stretch>
            <a:fillRect/>
          </a:stretch>
        </p:blipFill>
        <p:spPr>
          <a:xfrm>
            <a:off x="8865869" y="701675"/>
            <a:ext cx="2838450" cy="1609725"/>
          </a:xfrm>
          <a:prstGeom prst="rect">
            <a:avLst/>
          </a:prstGeom>
        </p:spPr>
      </p:pic>
    </p:spTree>
    <p:extLst>
      <p:ext uri="{BB962C8B-B14F-4D97-AF65-F5344CB8AC3E}">
        <p14:creationId xmlns:p14="http://schemas.microsoft.com/office/powerpoint/2010/main" val="1657569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Modern Slavery Act 2015 – News </a:t>
            </a:r>
          </a:p>
        </p:txBody>
      </p:sp>
      <p:sp>
        <p:nvSpPr>
          <p:cNvPr id="3" name="Content Placeholder 2"/>
          <p:cNvSpPr>
            <a:spLocks noGrp="1"/>
          </p:cNvSpPr>
          <p:nvPr>
            <p:ph idx="1"/>
          </p:nvPr>
        </p:nvSpPr>
        <p:spPr/>
        <p:txBody>
          <a:bodyPr/>
          <a:lstStyle/>
          <a:p>
            <a:endParaRPr lang="en-GB" dirty="0">
              <a:hlinkClick r:id="rId3"/>
            </a:endParaRPr>
          </a:p>
          <a:p>
            <a:endParaRPr lang="en-GB" dirty="0"/>
          </a:p>
          <a:p>
            <a:r>
              <a:rPr lang="en-GB" dirty="0">
                <a:hlinkClick r:id="rId4"/>
              </a:rPr>
              <a:t>https://www.theguardian.com/uk-news/2018/jun/28/british-nurse-guilty-of-sex-trafficking-nigerian-women-to-germany</a:t>
            </a: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6"/>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B89C1E33-5442-4088-BC42-263B5E6521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938014" y="349322"/>
            <a:ext cx="1901289" cy="1648836"/>
          </a:xfrm>
          <a:prstGeom prst="rect">
            <a:avLst/>
          </a:prstGeom>
        </p:spPr>
      </p:pic>
    </p:spTree>
    <p:extLst>
      <p:ext uri="{BB962C8B-B14F-4D97-AF65-F5344CB8AC3E}">
        <p14:creationId xmlns:p14="http://schemas.microsoft.com/office/powerpoint/2010/main" val="407615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would you contact?</a:t>
            </a:r>
          </a:p>
        </p:txBody>
      </p:sp>
      <p:sp>
        <p:nvSpPr>
          <p:cNvPr id="3" name="Content Placeholder 2"/>
          <p:cNvSpPr>
            <a:spLocks noGrp="1"/>
          </p:cNvSpPr>
          <p:nvPr>
            <p:ph idx="1"/>
          </p:nvPr>
        </p:nvSpPr>
        <p:spPr/>
        <p:txBody>
          <a:bodyPr/>
          <a:lstStyle/>
          <a:p>
            <a:endParaRPr lang="en-GB" dirty="0"/>
          </a:p>
          <a:p>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4"/>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FDEC2BA8-1BBE-4C58-95EF-1A1EA76D77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97902" y="577557"/>
            <a:ext cx="1847850" cy="2466975"/>
          </a:xfrm>
          <a:prstGeom prst="rect">
            <a:avLst/>
          </a:prstGeom>
        </p:spPr>
      </p:pic>
      <p:pic>
        <p:nvPicPr>
          <p:cNvPr id="4" name="Picture 3">
            <a:extLst>
              <a:ext uri="{FF2B5EF4-FFF2-40B4-BE49-F238E27FC236}">
                <a16:creationId xmlns:a16="http://schemas.microsoft.com/office/drawing/2014/main" id="{7BA0E830-A812-443C-A3A1-65DC91D6F31E}"/>
              </a:ext>
            </a:extLst>
          </p:cNvPr>
          <p:cNvPicPr>
            <a:picLocks noChangeAspect="1"/>
          </p:cNvPicPr>
          <p:nvPr/>
        </p:nvPicPr>
        <p:blipFill>
          <a:blip r:embed="rId6"/>
          <a:stretch>
            <a:fillRect/>
          </a:stretch>
        </p:blipFill>
        <p:spPr>
          <a:xfrm>
            <a:off x="974419" y="2058048"/>
            <a:ext cx="2705100" cy="1685925"/>
          </a:xfrm>
          <a:prstGeom prst="rect">
            <a:avLst/>
          </a:prstGeom>
        </p:spPr>
      </p:pic>
      <p:pic>
        <p:nvPicPr>
          <p:cNvPr id="9" name="Picture 8">
            <a:extLst>
              <a:ext uri="{FF2B5EF4-FFF2-40B4-BE49-F238E27FC236}">
                <a16:creationId xmlns:a16="http://schemas.microsoft.com/office/drawing/2014/main" id="{9C766A1F-4A04-4423-B5CE-B7685C048C18}"/>
              </a:ext>
            </a:extLst>
          </p:cNvPr>
          <p:cNvPicPr>
            <a:picLocks noChangeAspect="1"/>
          </p:cNvPicPr>
          <p:nvPr/>
        </p:nvPicPr>
        <p:blipFill>
          <a:blip r:embed="rId7"/>
          <a:stretch>
            <a:fillRect/>
          </a:stretch>
        </p:blipFill>
        <p:spPr>
          <a:xfrm>
            <a:off x="4677911" y="4157262"/>
            <a:ext cx="1713922" cy="1685924"/>
          </a:xfrm>
          <a:prstGeom prst="rect">
            <a:avLst/>
          </a:prstGeom>
        </p:spPr>
      </p:pic>
      <p:pic>
        <p:nvPicPr>
          <p:cNvPr id="11" name="Picture 10">
            <a:extLst>
              <a:ext uri="{FF2B5EF4-FFF2-40B4-BE49-F238E27FC236}">
                <a16:creationId xmlns:a16="http://schemas.microsoft.com/office/drawing/2014/main" id="{EB5801A0-7BD8-4B97-8229-983F8D728466}"/>
              </a:ext>
            </a:extLst>
          </p:cNvPr>
          <p:cNvPicPr>
            <a:picLocks noChangeAspect="1"/>
          </p:cNvPicPr>
          <p:nvPr/>
        </p:nvPicPr>
        <p:blipFill>
          <a:blip r:embed="rId8"/>
          <a:stretch>
            <a:fillRect/>
          </a:stretch>
        </p:blipFill>
        <p:spPr>
          <a:xfrm>
            <a:off x="6391833" y="2401094"/>
            <a:ext cx="2828789" cy="999831"/>
          </a:xfrm>
          <a:prstGeom prst="rect">
            <a:avLst/>
          </a:prstGeom>
        </p:spPr>
      </p:pic>
    </p:spTree>
    <p:extLst>
      <p:ext uri="{BB962C8B-B14F-4D97-AF65-F5344CB8AC3E}">
        <p14:creationId xmlns:p14="http://schemas.microsoft.com/office/powerpoint/2010/main" val="3749504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Play!</a:t>
            </a:r>
          </a:p>
        </p:txBody>
      </p:sp>
      <p:sp>
        <p:nvSpPr>
          <p:cNvPr id="3" name="Content Placeholder 2"/>
          <p:cNvSpPr>
            <a:spLocks noGrp="1"/>
          </p:cNvSpPr>
          <p:nvPr>
            <p:ph idx="1"/>
          </p:nvPr>
        </p:nvSpPr>
        <p:spPr>
          <a:xfrm>
            <a:off x="838200" y="1597891"/>
            <a:ext cx="10515600" cy="4579072"/>
          </a:xfrm>
        </p:spPr>
        <p:txBody>
          <a:bodyPr/>
          <a:lstStyle/>
          <a:p>
            <a:r>
              <a:rPr lang="en-GB" sz="1800" dirty="0">
                <a:hlinkClick r:id="rId3"/>
              </a:rPr>
              <a:t>https://create.kahoot.it/details/modern-day-slavery-labour-exploitation/488d2e6e-b152-41ed-b34b-617dae1de0e8</a:t>
            </a:r>
            <a:endParaRPr lang="en-GB" sz="1800" dirty="0"/>
          </a:p>
          <a:p>
            <a:r>
              <a:rPr lang="en-GB" sz="1800" dirty="0"/>
              <a:t>Open in Chrome</a:t>
            </a:r>
            <a:r>
              <a:rPr lang="en-GB" dirty="0"/>
              <a:t>. </a:t>
            </a:r>
          </a:p>
          <a:p>
            <a:endParaRPr lang="en-GB" dirty="0">
              <a:hlinkClick r:id="rId4"/>
            </a:endParaRPr>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Footer Placeholder 5"/>
          <p:cNvSpPr>
            <a:spLocks noGrp="1"/>
          </p:cNvSpPr>
          <p:nvPr>
            <p:ph type="ftr" sz="quarter" idx="11"/>
          </p:nvPr>
        </p:nvSpPr>
        <p:spPr/>
        <p:txBody>
          <a:bodyPr/>
          <a:lstStyle/>
          <a:p>
            <a:endParaRPr lang="en-GB"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6"/>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B89C1E33-5442-4088-BC42-263B5E6521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551395" y="177659"/>
            <a:ext cx="1430831" cy="1240845"/>
          </a:xfrm>
          <a:prstGeom prst="rect">
            <a:avLst/>
          </a:prstGeom>
        </p:spPr>
      </p:pic>
      <p:pic>
        <p:nvPicPr>
          <p:cNvPr id="4" name="Picture 3">
            <a:extLst>
              <a:ext uri="{FF2B5EF4-FFF2-40B4-BE49-F238E27FC236}">
                <a16:creationId xmlns:a16="http://schemas.microsoft.com/office/drawing/2014/main" id="{F71C4542-18B0-420F-B5BF-72863A261963}"/>
              </a:ext>
            </a:extLst>
          </p:cNvPr>
          <p:cNvPicPr>
            <a:picLocks noChangeAspect="1"/>
          </p:cNvPicPr>
          <p:nvPr/>
        </p:nvPicPr>
        <p:blipFill>
          <a:blip r:embed="rId8"/>
          <a:stretch>
            <a:fillRect/>
          </a:stretch>
        </p:blipFill>
        <p:spPr>
          <a:xfrm>
            <a:off x="1078171" y="2837443"/>
            <a:ext cx="8859843" cy="2824878"/>
          </a:xfrm>
          <a:prstGeom prst="rect">
            <a:avLst/>
          </a:prstGeom>
        </p:spPr>
      </p:pic>
    </p:spTree>
    <p:extLst>
      <p:ext uri="{BB962C8B-B14F-4D97-AF65-F5344CB8AC3E}">
        <p14:creationId xmlns:p14="http://schemas.microsoft.com/office/powerpoint/2010/main" val="3486956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Taking it further</a:t>
            </a:r>
          </a:p>
        </p:txBody>
      </p:sp>
      <p:sp>
        <p:nvSpPr>
          <p:cNvPr id="3" name="Content Placeholder 2"/>
          <p:cNvSpPr>
            <a:spLocks noGrp="1"/>
          </p:cNvSpPr>
          <p:nvPr>
            <p:ph idx="1"/>
          </p:nvPr>
        </p:nvSpPr>
        <p:spPr/>
        <p:txBody>
          <a:bodyPr/>
          <a:lstStyle/>
          <a:p>
            <a:r>
              <a:rPr lang="en-GB" dirty="0"/>
              <a:t>How would you check that you're not being exploited?</a:t>
            </a:r>
          </a:p>
          <a:p>
            <a:endParaRPr lang="en-GB" dirty="0"/>
          </a:p>
          <a:p>
            <a:r>
              <a:rPr lang="en-GB" dirty="0"/>
              <a:t>Check minimum wage. </a:t>
            </a:r>
          </a:p>
          <a:p>
            <a:r>
              <a:rPr lang="en-GB" dirty="0">
                <a:hlinkClick r:id="rId3"/>
              </a:rPr>
              <a:t>https://www.gov.uk/national-minimum-wage-rates</a:t>
            </a:r>
            <a:endParaRPr lang="en-GB" dirty="0"/>
          </a:p>
          <a:p>
            <a:endParaRPr lang="en-GB" dirty="0"/>
          </a:p>
          <a:p>
            <a:r>
              <a:rPr lang="en-GB" dirty="0"/>
              <a:t>Read your contract. </a:t>
            </a:r>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5"/>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D9A6224A-CBD9-4C38-812E-4B799EF74A3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148013" y="449839"/>
            <a:ext cx="1420236" cy="1420236"/>
          </a:xfrm>
          <a:prstGeom prst="rect">
            <a:avLst/>
          </a:prstGeom>
        </p:spPr>
      </p:pic>
    </p:spTree>
    <p:extLst>
      <p:ext uri="{BB962C8B-B14F-4D97-AF65-F5344CB8AC3E}">
        <p14:creationId xmlns:p14="http://schemas.microsoft.com/office/powerpoint/2010/main" val="33962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978BD23-7EAC-4641-9E6F-7B4DEA6C2416}"/>
              </a:ext>
            </a:extLst>
          </p:cNvPr>
          <p:cNvSpPr>
            <a:spLocks noGrp="1"/>
          </p:cNvSpPr>
          <p:nvPr>
            <p:ph type="title"/>
          </p:nvPr>
        </p:nvSpPr>
        <p:spPr/>
        <p:txBody>
          <a:bodyPr/>
          <a:lstStyle/>
          <a:p>
            <a:r>
              <a:rPr lang="en-GB" dirty="0"/>
              <a:t>Objectives</a:t>
            </a:r>
          </a:p>
        </p:txBody>
      </p:sp>
      <p:sp>
        <p:nvSpPr>
          <p:cNvPr id="10" name="Content Placeholder 9">
            <a:extLst>
              <a:ext uri="{FF2B5EF4-FFF2-40B4-BE49-F238E27FC236}">
                <a16:creationId xmlns:a16="http://schemas.microsoft.com/office/drawing/2014/main" id="{8E081C84-297D-4291-93BF-D5BCC18BE19F}"/>
              </a:ext>
            </a:extLst>
          </p:cNvPr>
          <p:cNvSpPr>
            <a:spLocks noGrp="1"/>
          </p:cNvSpPr>
          <p:nvPr>
            <p:ph idx="1"/>
          </p:nvPr>
        </p:nvSpPr>
        <p:spPr/>
        <p:txBody>
          <a:bodyPr/>
          <a:lstStyle/>
          <a:p>
            <a:endParaRPr lang="en-GB" dirty="0"/>
          </a:p>
          <a:p>
            <a:r>
              <a:rPr lang="en-GB" dirty="0"/>
              <a:t>Define Modern Slavery and Labour Exploitation.</a:t>
            </a:r>
          </a:p>
          <a:p>
            <a:r>
              <a:rPr lang="en-GB" dirty="0"/>
              <a:t>Identify the different types that exist.</a:t>
            </a:r>
          </a:p>
          <a:p>
            <a:r>
              <a:rPr lang="en-GB" dirty="0"/>
              <a:t>Explain how Modern Slavery works. </a:t>
            </a:r>
          </a:p>
          <a:p>
            <a:r>
              <a:rPr lang="en-GB" dirty="0"/>
              <a:t>Recognise the signs and indicators of Modern Slavery and labour exploitation.</a:t>
            </a:r>
          </a:p>
          <a:p>
            <a:r>
              <a:rPr lang="en-GB" dirty="0"/>
              <a:t>Know who to contact for help. </a:t>
            </a:r>
          </a:p>
        </p:txBody>
      </p:sp>
      <p:sp>
        <p:nvSpPr>
          <p:cNvPr id="7" name="Footer Placeholder 6"/>
          <p:cNvSpPr>
            <a:spLocks noGrp="1"/>
          </p:cNvSpPr>
          <p:nvPr>
            <p:ph type="ftr" sz="quarter" idx="11"/>
          </p:nvPr>
        </p:nvSpPr>
        <p:spPr/>
        <p:txBody>
          <a:bodyPr/>
          <a:lstStyle/>
          <a:p>
            <a:endParaRPr lang="en-GB"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0263" y="5782678"/>
            <a:ext cx="1974272" cy="938797"/>
          </a:xfrm>
          <a:prstGeom prst="rect">
            <a:avLst/>
          </a:prstGeom>
        </p:spPr>
      </p:pic>
      <p:pic>
        <p:nvPicPr>
          <p:cNvPr id="8" name="Picture 7"/>
          <p:cNvPicPr>
            <a:picLocks noChangeAspect="1"/>
          </p:cNvPicPr>
          <p:nvPr/>
        </p:nvPicPr>
        <p:blipFill>
          <a:blip r:embed="rId4"/>
          <a:stretch>
            <a:fillRect/>
          </a:stretch>
        </p:blipFill>
        <p:spPr>
          <a:xfrm>
            <a:off x="10202090" y="5841381"/>
            <a:ext cx="1502229" cy="880094"/>
          </a:xfrm>
          <a:prstGeom prst="rect">
            <a:avLst/>
          </a:prstGeom>
        </p:spPr>
      </p:pic>
      <p:pic>
        <p:nvPicPr>
          <p:cNvPr id="3" name="Picture 2">
            <a:extLst>
              <a:ext uri="{FF2B5EF4-FFF2-40B4-BE49-F238E27FC236}">
                <a16:creationId xmlns:a16="http://schemas.microsoft.com/office/drawing/2014/main" id="{5F87292C-AB56-4FD6-A3D2-1E5FC63612C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02090" y="262804"/>
            <a:ext cx="1676400" cy="1476375"/>
          </a:xfrm>
          <a:prstGeom prst="rect">
            <a:avLst/>
          </a:prstGeom>
        </p:spPr>
      </p:pic>
    </p:spTree>
    <p:extLst>
      <p:ext uri="{BB962C8B-B14F-4D97-AF65-F5344CB8AC3E}">
        <p14:creationId xmlns:p14="http://schemas.microsoft.com/office/powerpoint/2010/main" val="3123191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a:t>
            </a:r>
          </a:p>
        </p:txBody>
      </p:sp>
      <p:sp>
        <p:nvSpPr>
          <p:cNvPr id="3" name="Content Placeholder 2"/>
          <p:cNvSpPr>
            <a:spLocks noGrp="1"/>
          </p:cNvSpPr>
          <p:nvPr>
            <p:ph idx="1"/>
          </p:nvPr>
        </p:nvSpPr>
        <p:spPr/>
        <p:txBody>
          <a:bodyPr>
            <a:normAutofit/>
          </a:bodyPr>
          <a:lstStyle/>
          <a:p>
            <a:endParaRPr lang="en-GB" dirty="0"/>
          </a:p>
          <a:p>
            <a:r>
              <a:rPr lang="en-GB" dirty="0"/>
              <a:t>Discuss and come up with a definition of slavery?</a:t>
            </a:r>
          </a:p>
          <a:p>
            <a:endParaRPr lang="en-GB" dirty="0"/>
          </a:p>
          <a:p>
            <a:r>
              <a:rPr lang="en-GB" dirty="0"/>
              <a:t>A condition of having to work very hard without proper pay; working and living in poor conditions and having a lack of freedom. </a:t>
            </a:r>
          </a:p>
          <a:p>
            <a:endParaRPr lang="en-GB" dirty="0"/>
          </a:p>
          <a:p>
            <a:endParaRPr lang="en-GB" dirty="0"/>
          </a:p>
          <a:p>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7" y="5797258"/>
            <a:ext cx="1943611" cy="924217"/>
          </a:xfrm>
          <a:prstGeom prst="rect">
            <a:avLst/>
          </a:prstGeom>
        </p:spPr>
      </p:pic>
      <p:pic>
        <p:nvPicPr>
          <p:cNvPr id="8" name="Picture 7"/>
          <p:cNvPicPr>
            <a:picLocks noChangeAspect="1"/>
          </p:cNvPicPr>
          <p:nvPr/>
        </p:nvPicPr>
        <p:blipFill>
          <a:blip r:embed="rId4"/>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E280E7B8-A2C7-4E59-A157-AB939A0C9D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60715" y="291935"/>
            <a:ext cx="1021982" cy="1276206"/>
          </a:xfrm>
          <a:prstGeom prst="rect">
            <a:avLst/>
          </a:prstGeom>
        </p:spPr>
      </p:pic>
    </p:spTree>
    <p:extLst>
      <p:ext uri="{BB962C8B-B14F-4D97-AF65-F5344CB8AC3E}">
        <p14:creationId xmlns:p14="http://schemas.microsoft.com/office/powerpoint/2010/main" val="249510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a:t>
            </a:r>
          </a:p>
        </p:txBody>
      </p:sp>
      <p:sp>
        <p:nvSpPr>
          <p:cNvPr id="3" name="Content Placeholder 2"/>
          <p:cNvSpPr>
            <a:spLocks noGrp="1"/>
          </p:cNvSpPr>
          <p:nvPr>
            <p:ph idx="1"/>
          </p:nvPr>
        </p:nvSpPr>
        <p:spPr/>
        <p:txBody>
          <a:bodyPr>
            <a:normAutofit lnSpcReduction="10000"/>
          </a:bodyPr>
          <a:lstStyle/>
          <a:p>
            <a:r>
              <a:rPr lang="en-GB" dirty="0"/>
              <a:t>How do you think people could be exploited? </a:t>
            </a:r>
          </a:p>
          <a:p>
            <a:endParaRPr lang="en-GB" dirty="0"/>
          </a:p>
          <a:p>
            <a:r>
              <a:rPr lang="en-GB" dirty="0"/>
              <a:t>There are many ways that people can be exploited – forced to work for little or no pay. Types of exploitation include:</a:t>
            </a:r>
          </a:p>
          <a:p>
            <a:r>
              <a:rPr lang="en-GB" dirty="0"/>
              <a:t>Labour exploitation</a:t>
            </a:r>
          </a:p>
          <a:p>
            <a:r>
              <a:rPr lang="en-GB" dirty="0"/>
              <a:t>Sexual exploitation</a:t>
            </a:r>
          </a:p>
          <a:p>
            <a:r>
              <a:rPr lang="en-GB" dirty="0"/>
              <a:t>Domestic servitude</a:t>
            </a:r>
          </a:p>
          <a:p>
            <a:r>
              <a:rPr lang="en-GB" dirty="0"/>
              <a:t>Organ harvesting</a:t>
            </a:r>
          </a:p>
          <a:p>
            <a:r>
              <a:rPr lang="en-GB" dirty="0"/>
              <a:t>Criminal exploitation</a:t>
            </a:r>
          </a:p>
          <a:p>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7" y="6008083"/>
            <a:ext cx="1462869" cy="695617"/>
          </a:xfrm>
          <a:prstGeom prst="rect">
            <a:avLst/>
          </a:prstGeom>
        </p:spPr>
      </p:pic>
      <p:pic>
        <p:nvPicPr>
          <p:cNvPr id="8" name="Picture 7"/>
          <p:cNvPicPr>
            <a:picLocks noChangeAspect="1"/>
          </p:cNvPicPr>
          <p:nvPr/>
        </p:nvPicPr>
        <p:blipFill>
          <a:blip r:embed="rId4"/>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E280E7B8-A2C7-4E59-A157-AB939A0C9D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60715" y="291935"/>
            <a:ext cx="1021982" cy="1276206"/>
          </a:xfrm>
          <a:prstGeom prst="rect">
            <a:avLst/>
          </a:prstGeom>
        </p:spPr>
      </p:pic>
    </p:spTree>
    <p:extLst>
      <p:ext uri="{BB962C8B-B14F-4D97-AF65-F5344CB8AC3E}">
        <p14:creationId xmlns:p14="http://schemas.microsoft.com/office/powerpoint/2010/main" val="341057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a:t>
            </a:r>
          </a:p>
        </p:txBody>
      </p:sp>
      <p:sp>
        <p:nvSpPr>
          <p:cNvPr id="3" name="Content Placeholder 2"/>
          <p:cNvSpPr>
            <a:spLocks noGrp="1"/>
          </p:cNvSpPr>
          <p:nvPr>
            <p:ph idx="1"/>
          </p:nvPr>
        </p:nvSpPr>
        <p:spPr/>
        <p:txBody>
          <a:bodyPr>
            <a:normAutofit/>
          </a:bodyPr>
          <a:lstStyle/>
          <a:p>
            <a:r>
              <a:rPr lang="en-GB" dirty="0"/>
              <a:t>Where might you come across Modern Day Slavery and Labour Exploitation in your local area?</a:t>
            </a:r>
          </a:p>
          <a:p>
            <a:endParaRPr lang="en-GB" dirty="0"/>
          </a:p>
          <a:p>
            <a:r>
              <a:rPr lang="en-GB" dirty="0"/>
              <a:t>Nail Bars, Car Washes, Agricultural Work, Fishing &amp; Hospitality. </a:t>
            </a:r>
          </a:p>
          <a:p>
            <a:endParaRPr lang="en-GB" dirty="0"/>
          </a:p>
          <a:p>
            <a:r>
              <a:rPr lang="en-GB" dirty="0"/>
              <a:t>If the cost of the service is too good to be true, then it probably is.</a:t>
            </a:r>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7" y="5797258"/>
            <a:ext cx="1943611" cy="924217"/>
          </a:xfrm>
          <a:prstGeom prst="rect">
            <a:avLst/>
          </a:prstGeom>
        </p:spPr>
      </p:pic>
      <p:pic>
        <p:nvPicPr>
          <p:cNvPr id="8" name="Picture 7"/>
          <p:cNvPicPr>
            <a:picLocks noChangeAspect="1"/>
          </p:cNvPicPr>
          <p:nvPr/>
        </p:nvPicPr>
        <p:blipFill>
          <a:blip r:embed="rId4"/>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E280E7B8-A2C7-4E59-A157-AB939A0C9D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60715" y="291935"/>
            <a:ext cx="1021982" cy="1276206"/>
          </a:xfrm>
          <a:prstGeom prst="rect">
            <a:avLst/>
          </a:prstGeom>
        </p:spPr>
      </p:pic>
    </p:spTree>
    <p:extLst>
      <p:ext uri="{BB962C8B-B14F-4D97-AF65-F5344CB8AC3E}">
        <p14:creationId xmlns:p14="http://schemas.microsoft.com/office/powerpoint/2010/main" val="185724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a:t>
            </a:r>
          </a:p>
        </p:txBody>
      </p:sp>
      <p:sp>
        <p:nvSpPr>
          <p:cNvPr id="3" name="Content Placeholder 2"/>
          <p:cNvSpPr>
            <a:spLocks noGrp="1"/>
          </p:cNvSpPr>
          <p:nvPr>
            <p:ph idx="1"/>
          </p:nvPr>
        </p:nvSpPr>
        <p:spPr/>
        <p:txBody>
          <a:bodyPr/>
          <a:lstStyle/>
          <a:p>
            <a:endParaRPr lang="en-GB" dirty="0"/>
          </a:p>
          <a:p>
            <a:r>
              <a:rPr lang="en-GB" dirty="0"/>
              <a:t>How could it affect you?</a:t>
            </a:r>
          </a:p>
          <a:p>
            <a:endParaRPr lang="en-GB" dirty="0"/>
          </a:p>
          <a:p>
            <a:endParaRPr lang="en-GB" dirty="0"/>
          </a:p>
          <a:p>
            <a:r>
              <a:rPr lang="en-GB" dirty="0"/>
              <a:t>Contracts, minimum wage, hours of work, holiday pay, pension.</a:t>
            </a:r>
          </a:p>
          <a:p>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4"/>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FDEC2BA8-1BBE-4C58-95EF-1A1EA76D77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97902" y="577557"/>
            <a:ext cx="1847850" cy="2466975"/>
          </a:xfrm>
          <a:prstGeom prst="rect">
            <a:avLst/>
          </a:prstGeom>
        </p:spPr>
      </p:pic>
    </p:spTree>
    <p:extLst>
      <p:ext uri="{BB962C8B-B14F-4D97-AF65-F5344CB8AC3E}">
        <p14:creationId xmlns:p14="http://schemas.microsoft.com/office/powerpoint/2010/main" val="4288882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 discuss &amp; watch</a:t>
            </a:r>
          </a:p>
        </p:txBody>
      </p:sp>
      <p:sp>
        <p:nvSpPr>
          <p:cNvPr id="3" name="Content Placeholder 2"/>
          <p:cNvSpPr>
            <a:spLocks noGrp="1"/>
          </p:cNvSpPr>
          <p:nvPr>
            <p:ph idx="1"/>
          </p:nvPr>
        </p:nvSpPr>
        <p:spPr/>
        <p:txBody>
          <a:bodyPr/>
          <a:lstStyle/>
          <a:p>
            <a:r>
              <a:rPr lang="en-GB" dirty="0">
                <a:hlinkClick r:id="rId3"/>
              </a:rPr>
              <a:t>GLAA</a:t>
            </a:r>
            <a:endParaRPr lang="en-GB" dirty="0"/>
          </a:p>
          <a:p>
            <a:endParaRPr lang="en-GB" dirty="0"/>
          </a:p>
          <a:p>
            <a:r>
              <a:rPr lang="en-GB" dirty="0"/>
              <a:t>What do you think the signs could be?</a:t>
            </a:r>
          </a:p>
          <a:p>
            <a:endParaRPr lang="en-GB" dirty="0"/>
          </a:p>
          <a:p>
            <a:r>
              <a:rPr lang="en-GB" dirty="0"/>
              <a:t>Now add to your list after watching below.</a:t>
            </a:r>
          </a:p>
          <a:p>
            <a:endParaRPr lang="en-GB" dirty="0"/>
          </a:p>
          <a:p>
            <a:r>
              <a:rPr lang="en-GB" dirty="0">
                <a:hlinkClick r:id="rId4"/>
              </a:rPr>
              <a:t>GLAA Modern Slavery</a:t>
            </a:r>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6"/>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660204F1-1F99-4427-B10C-7C54D293F62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77218" y="900907"/>
            <a:ext cx="2286000" cy="1714500"/>
          </a:xfrm>
          <a:prstGeom prst="rect">
            <a:avLst/>
          </a:prstGeom>
        </p:spPr>
      </p:pic>
    </p:spTree>
    <p:extLst>
      <p:ext uri="{BB962C8B-B14F-4D97-AF65-F5344CB8AC3E}">
        <p14:creationId xmlns:p14="http://schemas.microsoft.com/office/powerpoint/2010/main" val="40961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Spotting the signs….</a:t>
            </a:r>
          </a:p>
        </p:txBody>
      </p:sp>
      <p:sp>
        <p:nvSpPr>
          <p:cNvPr id="3" name="Content Placeholder 2"/>
          <p:cNvSpPr>
            <a:spLocks noGrp="1"/>
          </p:cNvSpPr>
          <p:nvPr>
            <p:ph idx="1"/>
          </p:nvPr>
        </p:nvSpPr>
        <p:spPr/>
        <p:txBody>
          <a:bodyPr/>
          <a:lstStyle/>
          <a:p>
            <a:r>
              <a:rPr lang="en-GB" dirty="0"/>
              <a:t>No access to passports and ID documents, no contract, wages withheld, movements are controlled by another person, work excessive hours over long periods, forced to stay in a place you haven’t chosen, inadequate PPE, only travel with other workers, no access to medical care, poor and cramped accommodation, limited access to food, unable to communicate freely with others, owe a work finding fee, paid less than National minimum wage, subject to violence or threats of violence. </a:t>
            </a:r>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4"/>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15820DC7-E670-477B-BBA9-667BD56A81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03346" y="365125"/>
            <a:ext cx="1071562" cy="1066800"/>
          </a:xfrm>
          <a:prstGeom prst="rect">
            <a:avLst/>
          </a:prstGeom>
        </p:spPr>
      </p:pic>
    </p:spTree>
    <p:extLst>
      <p:ext uri="{BB962C8B-B14F-4D97-AF65-F5344CB8AC3E}">
        <p14:creationId xmlns:p14="http://schemas.microsoft.com/office/powerpoint/2010/main" val="1233784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Rooney case</a:t>
            </a:r>
          </a:p>
        </p:txBody>
      </p:sp>
      <p:sp>
        <p:nvSpPr>
          <p:cNvPr id="3" name="Content Placeholder 2"/>
          <p:cNvSpPr>
            <a:spLocks noGrp="1"/>
          </p:cNvSpPr>
          <p:nvPr>
            <p:ph idx="1"/>
          </p:nvPr>
        </p:nvSpPr>
        <p:spPr/>
        <p:txBody>
          <a:bodyPr/>
          <a:lstStyle/>
          <a:p>
            <a:r>
              <a:rPr lang="en-GB" dirty="0"/>
              <a:t>Research and find out - </a:t>
            </a:r>
          </a:p>
          <a:p>
            <a:r>
              <a:rPr lang="en-GB" dirty="0"/>
              <a:t>What did the Rooney family do?</a:t>
            </a:r>
          </a:p>
          <a:p>
            <a:r>
              <a:rPr lang="en-GB" dirty="0"/>
              <a:t>Where &amp; when did it happen?</a:t>
            </a:r>
          </a:p>
          <a:p>
            <a:r>
              <a:rPr lang="en-GB" dirty="0"/>
              <a:t>Who did the Rooney family target &amp; why?</a:t>
            </a:r>
          </a:p>
          <a:p>
            <a:r>
              <a:rPr lang="en-GB" dirty="0"/>
              <a:t>How long had this been going on?</a:t>
            </a:r>
          </a:p>
          <a:p>
            <a:r>
              <a:rPr lang="en-GB" dirty="0"/>
              <a:t>What law did the Rooney family break?</a:t>
            </a:r>
          </a:p>
          <a:p>
            <a:r>
              <a:rPr lang="en-GB" dirty="0"/>
              <a:t>What were the family members sentenced to?</a:t>
            </a:r>
          </a:p>
          <a:p>
            <a:endParaRPr lang="en-GB" dirty="0"/>
          </a:p>
        </p:txBody>
      </p:sp>
      <p:sp>
        <p:nvSpPr>
          <p:cNvPr id="6" name="Footer Placeholder 5"/>
          <p:cNvSpPr>
            <a:spLocks noGrp="1"/>
          </p:cNvSpPr>
          <p:nvPr>
            <p:ph type="ftr" sz="quarter" idx="11"/>
          </p:nvPr>
        </p:nvSpPr>
        <p:spPr>
          <a:xfrm>
            <a:off x="352697" y="6356350"/>
            <a:ext cx="11430000" cy="365125"/>
          </a:xfrm>
        </p:spPr>
        <p:txBody>
          <a:bodyPr/>
          <a:lstStyle/>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7" y="5797258"/>
            <a:ext cx="1974272" cy="938797"/>
          </a:xfrm>
          <a:prstGeom prst="rect">
            <a:avLst/>
          </a:prstGeom>
        </p:spPr>
      </p:pic>
      <p:pic>
        <p:nvPicPr>
          <p:cNvPr id="8" name="Picture 7"/>
          <p:cNvPicPr>
            <a:picLocks noChangeAspect="1"/>
          </p:cNvPicPr>
          <p:nvPr/>
        </p:nvPicPr>
        <p:blipFill>
          <a:blip r:embed="rId4"/>
          <a:stretch>
            <a:fillRect/>
          </a:stretch>
        </p:blipFill>
        <p:spPr>
          <a:xfrm>
            <a:off x="10280468" y="5841381"/>
            <a:ext cx="1502229" cy="880094"/>
          </a:xfrm>
          <a:prstGeom prst="rect">
            <a:avLst/>
          </a:prstGeom>
        </p:spPr>
      </p:pic>
      <p:pic>
        <p:nvPicPr>
          <p:cNvPr id="5" name="Picture 4">
            <a:extLst>
              <a:ext uri="{FF2B5EF4-FFF2-40B4-BE49-F238E27FC236}">
                <a16:creationId xmlns:a16="http://schemas.microsoft.com/office/drawing/2014/main" id="{15820DC7-E670-477B-BBA9-667BD56A81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9774" y="365125"/>
            <a:ext cx="1765134" cy="1757290"/>
          </a:xfrm>
          <a:prstGeom prst="rect">
            <a:avLst/>
          </a:prstGeom>
        </p:spPr>
      </p:pic>
    </p:spTree>
    <p:extLst>
      <p:ext uri="{BB962C8B-B14F-4D97-AF65-F5344CB8AC3E}">
        <p14:creationId xmlns:p14="http://schemas.microsoft.com/office/powerpoint/2010/main" val="305115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1343</TotalTime>
  <Words>464</Words>
  <Application>Microsoft Office PowerPoint</Application>
  <PresentationFormat>Widescreen</PresentationFormat>
  <Paragraphs>100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Modern Day Slavery</vt:lpstr>
      <vt:lpstr>Objectives</vt:lpstr>
      <vt:lpstr>Think?</vt:lpstr>
      <vt:lpstr>Think?</vt:lpstr>
      <vt:lpstr>Think?</vt:lpstr>
      <vt:lpstr>Discuss</vt:lpstr>
      <vt:lpstr>Think, discuss &amp; watch</vt:lpstr>
      <vt:lpstr>Spotting the signs….</vt:lpstr>
      <vt:lpstr>Rooney case</vt:lpstr>
      <vt:lpstr>Modern Slavery Act 2015 – News </vt:lpstr>
      <vt:lpstr>Who would you contact?</vt:lpstr>
      <vt:lpstr>Play!</vt:lpstr>
      <vt:lpstr>Taking it further</vt:lpstr>
    </vt:vector>
  </TitlesOfParts>
  <Company>Boston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Locke, Vicki</dc:creator>
  <cp:lastModifiedBy>Boothby, Kaley</cp:lastModifiedBy>
  <cp:revision>36</cp:revision>
  <cp:lastPrinted>2018-07-03T10:57:53Z</cp:lastPrinted>
  <dcterms:created xsi:type="dcterms:W3CDTF">2016-05-09T08:37:55Z</dcterms:created>
  <dcterms:modified xsi:type="dcterms:W3CDTF">2018-08-23T10:48:48Z</dcterms:modified>
</cp:coreProperties>
</file>